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7" r:id="rId2"/>
    <p:sldId id="268" r:id="rId3"/>
    <p:sldId id="269" r:id="rId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0" d="100"/>
          <a:sy n="70" d="100"/>
        </p:scale>
        <p:origin x="-115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3074" name="Group 2"/>
          <p:cNvGrpSpPr>
            <a:grpSpLocks/>
          </p:cNvGrpSpPr>
          <p:nvPr/>
        </p:nvGrpSpPr>
        <p:grpSpPr bwMode="auto">
          <a:xfrm>
            <a:off x="-295275" y="557213"/>
            <a:ext cx="9437688" cy="6632575"/>
            <a:chOff x="-186" y="351"/>
            <a:chExt cx="5945" cy="4178"/>
          </a:xfrm>
        </p:grpSpPr>
        <p:grpSp>
          <p:nvGrpSpPr>
            <p:cNvPr id="3075" name="Group 3"/>
            <p:cNvGrpSpPr>
              <a:grpSpLocks/>
            </p:cNvGrpSpPr>
            <p:nvPr/>
          </p:nvGrpSpPr>
          <p:grpSpPr bwMode="auto">
            <a:xfrm>
              <a:off x="-186" y="351"/>
              <a:ext cx="4316" cy="4178"/>
              <a:chOff x="-186" y="351"/>
              <a:chExt cx="4316" cy="4178"/>
            </a:xfrm>
          </p:grpSpPr>
          <p:grpSp>
            <p:nvGrpSpPr>
              <p:cNvPr id="3076" name="Group 4"/>
              <p:cNvGrpSpPr>
                <a:grpSpLocks/>
              </p:cNvGrpSpPr>
              <p:nvPr/>
            </p:nvGrpSpPr>
            <p:grpSpPr bwMode="auto">
              <a:xfrm>
                <a:off x="-186" y="351"/>
                <a:ext cx="4316" cy="4178"/>
                <a:chOff x="-186" y="351"/>
                <a:chExt cx="4316" cy="4178"/>
              </a:xfrm>
            </p:grpSpPr>
            <p:sp>
              <p:nvSpPr>
                <p:cNvPr id="3077" name="AutoShape 5"/>
                <p:cNvSpPr>
                  <a:spLocks noChangeArrowheads="1"/>
                </p:cNvSpPr>
                <p:nvPr/>
              </p:nvSpPr>
              <p:spPr bwMode="auto">
                <a:xfrm rot="12360000" flipH="1">
                  <a:off x="-186" y="351"/>
                  <a:ext cx="4316" cy="4178"/>
                </a:xfrm>
                <a:prstGeom prst="diamond">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8" name="AutoShape 6"/>
                <p:cNvSpPr>
                  <a:spLocks noChangeArrowheads="1"/>
                </p:cNvSpPr>
                <p:nvPr/>
              </p:nvSpPr>
              <p:spPr bwMode="auto">
                <a:xfrm rot="12360000" flipH="1">
                  <a:off x="694" y="1203"/>
                  <a:ext cx="2556" cy="2474"/>
                </a:xfrm>
                <a:prstGeom prst="diamond">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9" name="Rectangle 7"/>
                <p:cNvSpPr>
                  <a:spLocks noChangeArrowheads="1"/>
                </p:cNvSpPr>
                <p:nvPr/>
              </p:nvSpPr>
              <p:spPr bwMode="auto">
                <a:xfrm rot="12360000">
                  <a:off x="2249" y="2499"/>
                  <a:ext cx="649" cy="280"/>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0" name="Oval 8"/>
                <p:cNvSpPr>
                  <a:spLocks noChangeArrowheads="1"/>
                </p:cNvSpPr>
                <p:nvPr/>
              </p:nvSpPr>
              <p:spPr bwMode="auto">
                <a:xfrm rot="12360000">
                  <a:off x="1292" y="2567"/>
                  <a:ext cx="570" cy="528"/>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1" name="Rectangle 9"/>
                <p:cNvSpPr>
                  <a:spLocks noChangeArrowheads="1"/>
                </p:cNvSpPr>
                <p:nvPr/>
              </p:nvSpPr>
              <p:spPr bwMode="auto">
                <a:xfrm rot="12360000">
                  <a:off x="2373" y="2047"/>
                  <a:ext cx="446" cy="81"/>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2" name="Rectangle 10"/>
                <p:cNvSpPr>
                  <a:spLocks noChangeArrowheads="1"/>
                </p:cNvSpPr>
                <p:nvPr/>
              </p:nvSpPr>
              <p:spPr bwMode="auto">
                <a:xfrm rot="12360000">
                  <a:off x="1927" y="3071"/>
                  <a:ext cx="445" cy="82"/>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3" name="Arc 11"/>
                <p:cNvSpPr>
                  <a:spLocks/>
                </p:cNvSpPr>
                <p:nvPr/>
              </p:nvSpPr>
              <p:spPr bwMode="auto">
                <a:xfrm rot="10485000">
                  <a:off x="1263" y="2241"/>
                  <a:ext cx="723" cy="856"/>
                </a:xfrm>
                <a:custGeom>
                  <a:avLst/>
                  <a:gdLst>
                    <a:gd name="G0" fmla="+- 21518 0 0"/>
                    <a:gd name="G1" fmla="+- 2258 0 0"/>
                    <a:gd name="G2" fmla="+- 21600 0 0"/>
                    <a:gd name="T0" fmla="*/ 43000 w 43118"/>
                    <a:gd name="T1" fmla="*/ 0 h 23858"/>
                    <a:gd name="T2" fmla="*/ 0 w 43118"/>
                    <a:gd name="T3" fmla="*/ 4141 h 23858"/>
                    <a:gd name="T4" fmla="*/ 21518 w 43118"/>
                    <a:gd name="T5" fmla="*/ 2258 h 23858"/>
                  </a:gdLst>
                  <a:ahLst/>
                  <a:cxnLst>
                    <a:cxn ang="0">
                      <a:pos x="T0" y="T1"/>
                    </a:cxn>
                    <a:cxn ang="0">
                      <a:pos x="T2" y="T3"/>
                    </a:cxn>
                    <a:cxn ang="0">
                      <a:pos x="T4" y="T5"/>
                    </a:cxn>
                  </a:cxnLst>
                  <a:rect l="0" t="0" r="r" b="b"/>
                  <a:pathLst>
                    <a:path w="43118" h="23858" fill="none" extrusionOk="0">
                      <a:moveTo>
                        <a:pt x="42999" y="0"/>
                      </a:moveTo>
                      <a:cubicBezTo>
                        <a:pt x="43078" y="750"/>
                        <a:pt x="43118" y="1503"/>
                        <a:pt x="43118" y="2258"/>
                      </a:cubicBezTo>
                      <a:cubicBezTo>
                        <a:pt x="43118" y="14187"/>
                        <a:pt x="33447" y="23858"/>
                        <a:pt x="21518" y="23858"/>
                      </a:cubicBezTo>
                      <a:cubicBezTo>
                        <a:pt x="10318" y="23858"/>
                        <a:pt x="976" y="15297"/>
                        <a:pt x="0" y="4140"/>
                      </a:cubicBezTo>
                    </a:path>
                    <a:path w="43118" h="23858" stroke="0" extrusionOk="0">
                      <a:moveTo>
                        <a:pt x="42999" y="0"/>
                      </a:moveTo>
                      <a:cubicBezTo>
                        <a:pt x="43078" y="750"/>
                        <a:pt x="43118" y="1503"/>
                        <a:pt x="43118" y="2258"/>
                      </a:cubicBezTo>
                      <a:cubicBezTo>
                        <a:pt x="43118" y="14187"/>
                        <a:pt x="33447" y="23858"/>
                        <a:pt x="21518" y="23858"/>
                      </a:cubicBezTo>
                      <a:cubicBezTo>
                        <a:pt x="10318" y="23858"/>
                        <a:pt x="976" y="15297"/>
                        <a:pt x="0" y="4140"/>
                      </a:cubicBezTo>
                      <a:lnTo>
                        <a:pt x="21518" y="2258"/>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84" name="Freeform 12"/>
                <p:cNvSpPr>
                  <a:spLocks/>
                </p:cNvSpPr>
                <p:nvPr/>
              </p:nvSpPr>
              <p:spPr bwMode="auto">
                <a:xfrm>
                  <a:off x="1300" y="1374"/>
                  <a:ext cx="1035" cy="2007"/>
                </a:xfrm>
                <a:custGeom>
                  <a:avLst/>
                  <a:gdLst>
                    <a:gd name="T0" fmla="*/ 56 w 1035"/>
                    <a:gd name="T1" fmla="*/ 2006 h 2007"/>
                    <a:gd name="T2" fmla="*/ 0 w 1035"/>
                    <a:gd name="T3" fmla="*/ 1843 h 2007"/>
                    <a:gd name="T4" fmla="*/ 871 w 1035"/>
                    <a:gd name="T5" fmla="*/ 56 h 2007"/>
                    <a:gd name="T6" fmla="*/ 1034 w 1035"/>
                    <a:gd name="T7" fmla="*/ 0 h 2007"/>
                    <a:gd name="T8" fmla="*/ 56 w 1035"/>
                    <a:gd name="T9" fmla="*/ 2006 h 2007"/>
                  </a:gdLst>
                  <a:ahLst/>
                  <a:cxnLst>
                    <a:cxn ang="0">
                      <a:pos x="T0" y="T1"/>
                    </a:cxn>
                    <a:cxn ang="0">
                      <a:pos x="T2" y="T3"/>
                    </a:cxn>
                    <a:cxn ang="0">
                      <a:pos x="T4" y="T5"/>
                    </a:cxn>
                    <a:cxn ang="0">
                      <a:pos x="T6" y="T7"/>
                    </a:cxn>
                    <a:cxn ang="0">
                      <a:pos x="T8" y="T9"/>
                    </a:cxn>
                  </a:cxnLst>
                  <a:rect l="0" t="0" r="r" b="b"/>
                  <a:pathLst>
                    <a:path w="1035" h="2007">
                      <a:moveTo>
                        <a:pt x="56" y="2006"/>
                      </a:moveTo>
                      <a:lnTo>
                        <a:pt x="0" y="1843"/>
                      </a:lnTo>
                      <a:lnTo>
                        <a:pt x="871" y="56"/>
                      </a:lnTo>
                      <a:lnTo>
                        <a:pt x="1034" y="0"/>
                      </a:lnTo>
                      <a:lnTo>
                        <a:pt x="56" y="2006"/>
                      </a:lnTo>
                    </a:path>
                  </a:pathLst>
                </a:custGeom>
                <a:solidFill>
                  <a:schemeClr va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5" name="Freeform 13"/>
              <p:cNvSpPr>
                <a:spLocks/>
              </p:cNvSpPr>
              <p:nvPr/>
            </p:nvSpPr>
            <p:spPr bwMode="auto">
              <a:xfrm>
                <a:off x="2448" y="1810"/>
                <a:ext cx="324" cy="231"/>
              </a:xfrm>
              <a:custGeom>
                <a:avLst/>
                <a:gdLst>
                  <a:gd name="T0" fmla="*/ 321 w 324"/>
                  <a:gd name="T1" fmla="*/ 226 h 231"/>
                  <a:gd name="T2" fmla="*/ 287 w 324"/>
                  <a:gd name="T3" fmla="*/ 123 h 231"/>
                  <a:gd name="T4" fmla="*/ 53 w 324"/>
                  <a:gd name="T5" fmla="*/ 9 h 231"/>
                  <a:gd name="T6" fmla="*/ 35 w 324"/>
                  <a:gd name="T7" fmla="*/ 0 h 231"/>
                  <a:gd name="T8" fmla="*/ 0 w 324"/>
                  <a:gd name="T9" fmla="*/ 72 h 231"/>
                  <a:gd name="T10" fmla="*/ 323 w 324"/>
                  <a:gd name="T11" fmla="*/ 230 h 231"/>
                </a:gdLst>
                <a:ahLst/>
                <a:cxnLst>
                  <a:cxn ang="0">
                    <a:pos x="T0" y="T1"/>
                  </a:cxn>
                  <a:cxn ang="0">
                    <a:pos x="T2" y="T3"/>
                  </a:cxn>
                  <a:cxn ang="0">
                    <a:pos x="T4" y="T5"/>
                  </a:cxn>
                  <a:cxn ang="0">
                    <a:pos x="T6" y="T7"/>
                  </a:cxn>
                  <a:cxn ang="0">
                    <a:pos x="T8" y="T9"/>
                  </a:cxn>
                  <a:cxn ang="0">
                    <a:pos x="T10" y="T11"/>
                  </a:cxn>
                </a:cxnLst>
                <a:rect l="0" t="0" r="r" b="b"/>
                <a:pathLst>
                  <a:path w="324" h="231">
                    <a:moveTo>
                      <a:pt x="321" y="226"/>
                    </a:moveTo>
                    <a:lnTo>
                      <a:pt x="287" y="123"/>
                    </a:lnTo>
                    <a:lnTo>
                      <a:pt x="53" y="9"/>
                    </a:lnTo>
                    <a:lnTo>
                      <a:pt x="35" y="0"/>
                    </a:lnTo>
                    <a:lnTo>
                      <a:pt x="0" y="72"/>
                    </a:lnTo>
                    <a:lnTo>
                      <a:pt x="323" y="230"/>
                    </a:lnTo>
                  </a:path>
                </a:pathLst>
              </a:cu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6" name="Rectangle 14"/>
            <p:cNvSpPr>
              <a:spLocks noChangeArrowheads="1"/>
            </p:cNvSpPr>
            <p:nvPr/>
          </p:nvSpPr>
          <p:spPr bwMode="auto">
            <a:xfrm>
              <a:off x="768" y="720"/>
              <a:ext cx="4991" cy="816"/>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7" name="Rectangle 15"/>
          <p:cNvSpPr>
            <a:spLocks noGrp="1" noChangeArrowheads="1"/>
          </p:cNvSpPr>
          <p:nvPr>
            <p:ph type="ctrTitle" sz="quarter"/>
          </p:nvPr>
        </p:nvSpPr>
        <p:spPr>
          <a:xfrm>
            <a:off x="1217613" y="1219200"/>
            <a:ext cx="7772400" cy="1143000"/>
          </a:xfrm>
        </p:spPr>
        <p:txBody>
          <a:bodyPr/>
          <a:lstStyle>
            <a:lvl1pPr>
              <a:defRPr/>
            </a:lvl1pPr>
          </a:lstStyle>
          <a:p>
            <a:pPr lvl="0"/>
            <a:r>
              <a:rPr lang="ar-SA" noProof="0" smtClean="0"/>
              <a:t>انقر لتحرير نمط العنوان الرئيسي</a:t>
            </a:r>
            <a:endParaRPr lang="en-US" noProof="0" smtClean="0"/>
          </a:p>
        </p:txBody>
      </p:sp>
      <p:sp>
        <p:nvSpPr>
          <p:cNvPr id="3088" name="Rectangle 16"/>
          <p:cNvSpPr>
            <a:spLocks noGrp="1" noChangeArrowheads="1"/>
          </p:cNvSpPr>
          <p:nvPr>
            <p:ph type="subTitle" sz="quarter" idx="1"/>
          </p:nvPr>
        </p:nvSpPr>
        <p:spPr>
          <a:xfrm>
            <a:off x="4724400" y="2819400"/>
            <a:ext cx="4267200" cy="3200400"/>
          </a:xfrm>
        </p:spPr>
        <p:txBody>
          <a:bodyPr/>
          <a:lstStyle>
            <a:lvl1pPr marL="0" indent="0" algn="ctr">
              <a:buFontTx/>
              <a:buNone/>
              <a:defRPr/>
            </a:lvl1pPr>
          </a:lstStyle>
          <a:p>
            <a:pPr lvl="0"/>
            <a:r>
              <a:rPr lang="ar-SA" noProof="0" smtClean="0"/>
              <a:t>انقر لتحرير نمط العنوان الثانوي الرئيسي</a:t>
            </a:r>
            <a:endParaRPr lang="en-US" noProof="0" smtClean="0"/>
          </a:p>
        </p:txBody>
      </p:sp>
      <p:sp>
        <p:nvSpPr>
          <p:cNvPr id="3089" name="Rectangle 17"/>
          <p:cNvSpPr>
            <a:spLocks noGrp="1" noChangeArrowheads="1"/>
          </p:cNvSpPr>
          <p:nvPr>
            <p:ph type="dt" sz="quarter" idx="2"/>
          </p:nvPr>
        </p:nvSpPr>
        <p:spPr/>
        <p:txBody>
          <a:bodyPr/>
          <a:lstStyle>
            <a:lvl1pPr algn="l" rtl="0" eaLnBrk="0" hangingPunct="0">
              <a:defRPr>
                <a:solidFill>
                  <a:srgbClr val="EAEAEA"/>
                </a:solidFill>
              </a:defRPr>
            </a:lvl1pPr>
          </a:lstStyle>
          <a:p>
            <a:fld id="{93A86E39-FDC2-4F26-97C0-000AA2E8BE65}" type="datetimeFigureOut">
              <a:rPr lang="ar-SA" smtClean="0"/>
              <a:t>29/01/1441</a:t>
            </a:fld>
            <a:endParaRPr lang="ar-SA"/>
          </a:p>
        </p:txBody>
      </p:sp>
      <p:sp>
        <p:nvSpPr>
          <p:cNvPr id="3090" name="Rectangle 18"/>
          <p:cNvSpPr>
            <a:spLocks noGrp="1" noChangeArrowheads="1"/>
          </p:cNvSpPr>
          <p:nvPr>
            <p:ph type="ftr" sz="quarter" idx="3"/>
          </p:nvPr>
        </p:nvSpPr>
        <p:spPr/>
        <p:txBody>
          <a:bodyPr/>
          <a:lstStyle>
            <a:lvl1pPr rtl="0" eaLnBrk="0" hangingPunct="0">
              <a:defRPr>
                <a:solidFill>
                  <a:srgbClr val="EAEAEA"/>
                </a:solidFill>
              </a:defRPr>
            </a:lvl1pPr>
          </a:lstStyle>
          <a:p>
            <a:endParaRPr lang="ar-SA"/>
          </a:p>
        </p:txBody>
      </p:sp>
      <p:sp>
        <p:nvSpPr>
          <p:cNvPr id="3091" name="Rectangle 19"/>
          <p:cNvSpPr>
            <a:spLocks noGrp="1" noChangeArrowheads="1"/>
          </p:cNvSpPr>
          <p:nvPr>
            <p:ph type="sldNum" sz="quarter" idx="4"/>
          </p:nvPr>
        </p:nvSpPr>
        <p:spPr/>
        <p:txBody>
          <a:bodyPr/>
          <a:lstStyle>
            <a:lvl1pPr rtl="0" eaLnBrk="0" hangingPunct="0">
              <a:defRPr>
                <a:solidFill>
                  <a:srgbClr val="EAEAEA"/>
                </a:solidFill>
              </a:defRPr>
            </a:lvl1pPr>
          </a:lstStyle>
          <a:p>
            <a:fld id="{3FD51FB2-32EE-42DC-A7D7-656A34E9908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91150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124700" y="5334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1295400" y="5334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6435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30348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41087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1295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257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64604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98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667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0531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1022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142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1539875" cy="6856413"/>
            <a:chOff x="0" y="0"/>
            <a:chExt cx="970" cy="4319"/>
          </a:xfrm>
        </p:grpSpPr>
        <p:sp>
          <p:nvSpPr>
            <p:cNvPr id="2051" name="Rectangle 3"/>
            <p:cNvSpPr>
              <a:spLocks noChangeArrowheads="1"/>
            </p:cNvSpPr>
            <p:nvPr/>
          </p:nvSpPr>
          <p:spPr bwMode="auto">
            <a:xfrm>
              <a:off x="0" y="0"/>
              <a:ext cx="768"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2" name="Rectangle 4"/>
            <p:cNvSpPr>
              <a:spLocks noChangeArrowheads="1"/>
            </p:cNvSpPr>
            <p:nvPr/>
          </p:nvSpPr>
          <p:spPr bwMode="auto">
            <a:xfrm>
              <a:off x="768" y="0"/>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3" name="Rectangle 5"/>
            <p:cNvSpPr>
              <a:spLocks noChangeArrowheads="1"/>
            </p:cNvSpPr>
            <p:nvPr/>
          </p:nvSpPr>
          <p:spPr bwMode="auto">
            <a:xfrm>
              <a:off x="192" y="240"/>
              <a:ext cx="576" cy="2064"/>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4" name="Rectangle 6"/>
            <p:cNvSpPr>
              <a:spLocks noChangeArrowheads="1"/>
            </p:cNvSpPr>
            <p:nvPr/>
          </p:nvSpPr>
          <p:spPr bwMode="auto">
            <a:xfrm>
              <a:off x="0" y="960"/>
              <a:ext cx="768" cy="528"/>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5" name="Rectangle 7"/>
            <p:cNvSpPr>
              <a:spLocks noChangeArrowheads="1"/>
            </p:cNvSpPr>
            <p:nvPr/>
          </p:nvSpPr>
          <p:spPr bwMode="auto">
            <a:xfrm>
              <a:off x="480" y="432"/>
              <a:ext cx="144" cy="3792"/>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6" name="Oval 8"/>
            <p:cNvSpPr>
              <a:spLocks noChangeArrowheads="1"/>
            </p:cNvSpPr>
            <p:nvPr/>
          </p:nvSpPr>
          <p:spPr bwMode="auto">
            <a:xfrm>
              <a:off x="0" y="672"/>
              <a:ext cx="672" cy="624"/>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7" name="Rectangle 9"/>
            <p:cNvSpPr>
              <a:spLocks noChangeArrowheads="1"/>
            </p:cNvSpPr>
            <p:nvPr/>
          </p:nvSpPr>
          <p:spPr bwMode="auto">
            <a:xfrm>
              <a:off x="0" y="3024"/>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8" name="Rectangle 10"/>
            <p:cNvSpPr>
              <a:spLocks noChangeArrowheads="1"/>
            </p:cNvSpPr>
            <p:nvPr/>
          </p:nvSpPr>
          <p:spPr bwMode="auto">
            <a:xfrm>
              <a:off x="0" y="3216"/>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9" name="Rectangle 11"/>
            <p:cNvSpPr>
              <a:spLocks noChangeArrowheads="1"/>
            </p:cNvSpPr>
            <p:nvPr/>
          </p:nvSpPr>
          <p:spPr bwMode="auto">
            <a:xfrm>
              <a:off x="0" y="3408"/>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60" name="Arc 12"/>
            <p:cNvSpPr>
              <a:spLocks/>
            </p:cNvSpPr>
            <p:nvPr/>
          </p:nvSpPr>
          <p:spPr bwMode="auto">
            <a:xfrm>
              <a:off x="768" y="2259"/>
              <a:ext cx="202" cy="1154"/>
            </a:xfrm>
            <a:custGeom>
              <a:avLst/>
              <a:gdLst>
                <a:gd name="G0" fmla="+- 754 0 0"/>
                <a:gd name="G1" fmla="+- 21600 0 0"/>
                <a:gd name="G2" fmla="+- 21600 0 0"/>
                <a:gd name="T0" fmla="*/ 0 w 22354"/>
                <a:gd name="T1" fmla="*/ 13 h 43200"/>
                <a:gd name="T2" fmla="*/ 754 w 22354"/>
                <a:gd name="T3" fmla="*/ 43200 h 43200"/>
                <a:gd name="T4" fmla="*/ 754 w 22354"/>
                <a:gd name="T5" fmla="*/ 21600 h 43200"/>
              </a:gdLst>
              <a:ahLst/>
              <a:cxnLst>
                <a:cxn ang="0">
                  <a:pos x="T0" y="T1"/>
                </a:cxn>
                <a:cxn ang="0">
                  <a:pos x="T2" y="T3"/>
                </a:cxn>
                <a:cxn ang="0">
                  <a:pos x="T4" y="T5"/>
                </a:cxn>
              </a:cxnLst>
              <a:rect l="0" t="0" r="r" b="b"/>
              <a:pathLst>
                <a:path w="22354" h="43200" fill="none" extrusionOk="0">
                  <a:moveTo>
                    <a:pt x="0" y="13"/>
                  </a:moveTo>
                  <a:cubicBezTo>
                    <a:pt x="251" y="4"/>
                    <a:pt x="502" y="-1"/>
                    <a:pt x="754" y="0"/>
                  </a:cubicBezTo>
                  <a:cubicBezTo>
                    <a:pt x="12683" y="0"/>
                    <a:pt x="22354" y="9670"/>
                    <a:pt x="22354" y="21600"/>
                  </a:cubicBezTo>
                  <a:cubicBezTo>
                    <a:pt x="22354" y="33529"/>
                    <a:pt x="12683" y="43199"/>
                    <a:pt x="754" y="43200"/>
                  </a:cubicBezTo>
                </a:path>
                <a:path w="22354" h="43200" stroke="0" extrusionOk="0">
                  <a:moveTo>
                    <a:pt x="0" y="13"/>
                  </a:moveTo>
                  <a:cubicBezTo>
                    <a:pt x="251" y="4"/>
                    <a:pt x="502" y="-1"/>
                    <a:pt x="754" y="0"/>
                  </a:cubicBezTo>
                  <a:cubicBezTo>
                    <a:pt x="12683" y="0"/>
                    <a:pt x="22354" y="9670"/>
                    <a:pt x="22354" y="21600"/>
                  </a:cubicBezTo>
                  <a:cubicBezTo>
                    <a:pt x="22354" y="33529"/>
                    <a:pt x="12683" y="43199"/>
                    <a:pt x="754" y="43200"/>
                  </a:cubicBezTo>
                  <a:lnTo>
                    <a:pt x="754" y="21600"/>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2061" name="Rectangle 13"/>
          <p:cNvSpPr>
            <a:spLocks noGrp="1" noChangeArrowheads="1"/>
          </p:cNvSpPr>
          <p:nvPr>
            <p:ph type="title"/>
          </p:nvPr>
        </p:nvSpPr>
        <p:spPr bwMode="auto">
          <a:xfrm>
            <a:off x="12954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2062" name="Rectangle 14"/>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2063" name="Rectangle 1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93A86E39-FDC2-4F26-97C0-000AA2E8BE65}" type="datetimeFigureOut">
              <a:rPr lang="ar-SA" smtClean="0"/>
              <a:t>29/01/1441</a:t>
            </a:fld>
            <a:endParaRPr lang="ar-SA"/>
          </a:p>
        </p:txBody>
      </p:sp>
      <p:sp>
        <p:nvSpPr>
          <p:cNvPr id="2064" name="Rectangle 1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ar-SA"/>
          </a:p>
        </p:txBody>
      </p:sp>
      <p:sp>
        <p:nvSpPr>
          <p:cNvPr id="2065" name="Rectangle 1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3FD51FB2-32EE-42DC-A7D7-656A34E99085}" type="slidenum">
              <a:rPr lang="ar-SA" smtClean="0"/>
              <a:t>‹#›</a:t>
            </a:fld>
            <a:endParaRPr lang="ar-SA"/>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kumimoji="1" sz="4400">
          <a:solidFill>
            <a:schemeClr val="tx2"/>
          </a:solidFill>
          <a:latin typeface="+mj-lt"/>
          <a:ea typeface="+mj-ea"/>
          <a:cs typeface="+mj-cs"/>
        </a:defRPr>
      </a:lvl1pPr>
      <a:lvl2pPr algn="ctr" rtl="1" eaLnBrk="1" fontAlgn="base" hangingPunct="1">
        <a:spcBef>
          <a:spcPct val="0"/>
        </a:spcBef>
        <a:spcAft>
          <a:spcPct val="0"/>
        </a:spcAft>
        <a:defRPr kumimoji="1" sz="4400">
          <a:solidFill>
            <a:schemeClr val="tx2"/>
          </a:solidFill>
          <a:latin typeface="Times New Roman" pitchFamily="18" charset="0"/>
        </a:defRPr>
      </a:lvl2pPr>
      <a:lvl3pPr algn="ctr" rtl="1" eaLnBrk="1" fontAlgn="base" hangingPunct="1">
        <a:spcBef>
          <a:spcPct val="0"/>
        </a:spcBef>
        <a:spcAft>
          <a:spcPct val="0"/>
        </a:spcAft>
        <a:defRPr kumimoji="1" sz="4400">
          <a:solidFill>
            <a:schemeClr val="tx2"/>
          </a:solidFill>
          <a:latin typeface="Times New Roman" pitchFamily="18" charset="0"/>
        </a:defRPr>
      </a:lvl3pPr>
      <a:lvl4pPr algn="ctr" rtl="1" eaLnBrk="1" fontAlgn="base" hangingPunct="1">
        <a:spcBef>
          <a:spcPct val="0"/>
        </a:spcBef>
        <a:spcAft>
          <a:spcPct val="0"/>
        </a:spcAft>
        <a:defRPr kumimoji="1" sz="4400">
          <a:solidFill>
            <a:schemeClr val="tx2"/>
          </a:solidFill>
          <a:latin typeface="Times New Roman" pitchFamily="18" charset="0"/>
        </a:defRPr>
      </a:lvl4pPr>
      <a:lvl5pPr algn="ctr" rtl="1" eaLnBrk="1" fontAlgn="base" hangingPunct="1">
        <a:spcBef>
          <a:spcPct val="0"/>
        </a:spcBef>
        <a:spcAft>
          <a:spcPct val="0"/>
        </a:spcAft>
        <a:defRPr kumimoji="1" sz="4400">
          <a:solidFill>
            <a:schemeClr val="tx2"/>
          </a:solidFill>
          <a:latin typeface="Times New Roman" pitchFamily="18" charset="0"/>
        </a:defRPr>
      </a:lvl5pPr>
      <a:lvl6pPr marL="457200" algn="ctr" rtl="1" eaLnBrk="1" fontAlgn="base" hangingPunct="1">
        <a:spcBef>
          <a:spcPct val="0"/>
        </a:spcBef>
        <a:spcAft>
          <a:spcPct val="0"/>
        </a:spcAft>
        <a:defRPr kumimoji="1" sz="4400">
          <a:solidFill>
            <a:schemeClr val="tx2"/>
          </a:solidFill>
          <a:latin typeface="Times New Roman" pitchFamily="18" charset="0"/>
        </a:defRPr>
      </a:lvl6pPr>
      <a:lvl7pPr marL="914400" algn="ctr" rtl="1" eaLnBrk="1" fontAlgn="base" hangingPunct="1">
        <a:spcBef>
          <a:spcPct val="0"/>
        </a:spcBef>
        <a:spcAft>
          <a:spcPct val="0"/>
        </a:spcAft>
        <a:defRPr kumimoji="1" sz="4400">
          <a:solidFill>
            <a:schemeClr val="tx2"/>
          </a:solidFill>
          <a:latin typeface="Times New Roman" pitchFamily="18" charset="0"/>
        </a:defRPr>
      </a:lvl7pPr>
      <a:lvl8pPr marL="1371600" algn="ctr" rtl="1" eaLnBrk="1" fontAlgn="base" hangingPunct="1">
        <a:spcBef>
          <a:spcPct val="0"/>
        </a:spcBef>
        <a:spcAft>
          <a:spcPct val="0"/>
        </a:spcAft>
        <a:defRPr kumimoji="1" sz="4400">
          <a:solidFill>
            <a:schemeClr val="tx2"/>
          </a:solidFill>
          <a:latin typeface="Times New Roman" pitchFamily="18" charset="0"/>
        </a:defRPr>
      </a:lvl8pPr>
      <a:lvl9pPr marL="1828800" algn="ctr" rtl="1"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accent2"/>
        </a:buClr>
        <a:buChar char="•"/>
        <a:defRPr kumimoji="1"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kumimoji="1" sz="2800">
          <a:solidFill>
            <a:schemeClr val="tx1"/>
          </a:solidFill>
          <a:latin typeface="+mn-lt"/>
        </a:defRPr>
      </a:lvl2pPr>
      <a:lvl3pPr marL="1143000" indent="-228600" algn="r" rtl="1" eaLnBrk="1" fontAlgn="base" hangingPunct="1">
        <a:spcBef>
          <a:spcPct val="20000"/>
        </a:spcBef>
        <a:spcAft>
          <a:spcPct val="0"/>
        </a:spcAft>
        <a:buChar char="•"/>
        <a:defRPr kumimoji="1" sz="2400">
          <a:solidFill>
            <a:schemeClr val="tx1"/>
          </a:solidFill>
          <a:latin typeface="+mn-lt"/>
        </a:defRPr>
      </a:lvl3pPr>
      <a:lvl4pPr marL="1600200" indent="-228600" algn="r" rtl="1" eaLnBrk="1" fontAlgn="base" hangingPunct="1">
        <a:spcBef>
          <a:spcPct val="20000"/>
        </a:spcBef>
        <a:spcAft>
          <a:spcPct val="0"/>
        </a:spcAft>
        <a:buChar char="–"/>
        <a:defRPr kumimoji="1" sz="2000">
          <a:solidFill>
            <a:schemeClr val="tx1"/>
          </a:solidFill>
          <a:latin typeface="+mn-lt"/>
        </a:defRPr>
      </a:lvl4pPr>
      <a:lvl5pPr marL="2057400" indent="-228600" algn="r" rtl="1" eaLnBrk="1" fontAlgn="base" hangingPunct="1">
        <a:spcBef>
          <a:spcPct val="20000"/>
        </a:spcBef>
        <a:spcAft>
          <a:spcPct val="0"/>
        </a:spcAft>
        <a:buChar char="•"/>
        <a:defRPr kumimoji="1" sz="2000">
          <a:solidFill>
            <a:schemeClr val="tx1"/>
          </a:solidFill>
          <a:latin typeface="+mn-lt"/>
        </a:defRPr>
      </a:lvl5pPr>
      <a:lvl6pPr marL="2514600" indent="-228600" algn="r" rtl="1" eaLnBrk="1" fontAlgn="base" hangingPunct="1">
        <a:spcBef>
          <a:spcPct val="20000"/>
        </a:spcBef>
        <a:spcAft>
          <a:spcPct val="0"/>
        </a:spcAft>
        <a:buChar char="•"/>
        <a:defRPr kumimoji="1" sz="2000">
          <a:solidFill>
            <a:schemeClr val="tx1"/>
          </a:solidFill>
          <a:latin typeface="+mn-lt"/>
        </a:defRPr>
      </a:lvl6pPr>
      <a:lvl7pPr marL="2971800" indent="-228600" algn="r" rtl="1" eaLnBrk="1" fontAlgn="base" hangingPunct="1">
        <a:spcBef>
          <a:spcPct val="20000"/>
        </a:spcBef>
        <a:spcAft>
          <a:spcPct val="0"/>
        </a:spcAft>
        <a:buChar char="•"/>
        <a:defRPr kumimoji="1" sz="2000">
          <a:solidFill>
            <a:schemeClr val="tx1"/>
          </a:solidFill>
          <a:latin typeface="+mn-lt"/>
        </a:defRPr>
      </a:lvl7pPr>
      <a:lvl8pPr marL="3429000" indent="-228600" algn="r" rtl="1" eaLnBrk="1" fontAlgn="base" hangingPunct="1">
        <a:spcBef>
          <a:spcPct val="20000"/>
        </a:spcBef>
        <a:spcAft>
          <a:spcPct val="0"/>
        </a:spcAft>
        <a:buChar char="•"/>
        <a:defRPr kumimoji="1" sz="2000">
          <a:solidFill>
            <a:schemeClr val="tx1"/>
          </a:solidFill>
          <a:latin typeface="+mn-lt"/>
        </a:defRPr>
      </a:lvl8pPr>
      <a:lvl9pPr marL="3886200" indent="-228600" algn="r" rtl="1" eaLnBrk="1" fontAlgn="base" hangingPunct="1">
        <a:spcBef>
          <a:spcPct val="20000"/>
        </a:spcBef>
        <a:spcAft>
          <a:spcPct val="0"/>
        </a:spcAft>
        <a:buChar char="•"/>
        <a:defRPr kumimoji="1" sz="20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19200" y="152400"/>
            <a:ext cx="7772400" cy="1143000"/>
          </a:xfrm>
        </p:spPr>
        <p:txBody>
          <a:bodyPr/>
          <a:lstStyle/>
          <a:p>
            <a:pPr rtl="0"/>
            <a:r>
              <a:rPr lang="en-US" sz="4000" b="1" dirty="0" smtClean="0">
                <a:solidFill>
                  <a:srgbClr val="CCECFF"/>
                </a:solidFill>
              </a:rPr>
              <a:t>Lab (10)</a:t>
            </a:r>
            <a:r>
              <a:rPr lang="en-US" sz="4000" b="1" dirty="0">
                <a:solidFill>
                  <a:srgbClr val="CCECFF"/>
                </a:solidFill>
              </a:rPr>
              <a:t/>
            </a:r>
            <a:br>
              <a:rPr lang="en-US" sz="4000" b="1" dirty="0">
                <a:solidFill>
                  <a:srgbClr val="CCECFF"/>
                </a:solidFill>
              </a:rPr>
            </a:br>
            <a:r>
              <a:rPr lang="en-US" sz="4000" b="1" dirty="0" smtClean="0">
                <a:solidFill>
                  <a:srgbClr val="CCECFF"/>
                </a:solidFill>
              </a:rPr>
              <a:t> </a:t>
            </a:r>
            <a:r>
              <a:rPr lang="en-US" sz="4000" b="1" dirty="0" smtClean="0">
                <a:solidFill>
                  <a:srgbClr val="CCECFF"/>
                </a:solidFill>
                <a:ea typeface="+mn-ea"/>
                <a:cs typeface="+mn-cs"/>
              </a:rPr>
              <a:t>Triglyceride Test</a:t>
            </a:r>
            <a:endParaRPr lang="ar-SA" sz="4000" dirty="0"/>
          </a:p>
        </p:txBody>
      </p:sp>
      <p:sp>
        <p:nvSpPr>
          <p:cNvPr id="3" name="عنصر نائب للمحتوى 2"/>
          <p:cNvSpPr>
            <a:spLocks noGrp="1"/>
          </p:cNvSpPr>
          <p:nvPr>
            <p:ph idx="1"/>
          </p:nvPr>
        </p:nvSpPr>
        <p:spPr>
          <a:xfrm>
            <a:off x="1371600" y="1676400"/>
            <a:ext cx="7543800" cy="5029200"/>
          </a:xfrm>
        </p:spPr>
        <p:txBody>
          <a:bodyPr/>
          <a:lstStyle/>
          <a:p>
            <a:pPr algn="just" rtl="0"/>
            <a:r>
              <a:rPr lang="en-US" sz="2800" dirty="0"/>
              <a:t>Triglycerides (TG) are the main constituent of vegetable oil, animal fat, LDL and VLDL, and play an important role as transporters of fatty acids as well as serving as an energy source. Triglycerides are broken down into fatty acids and glycerol, after which both can serve as substrates for energy producing and metabolic pathways. High blood levels of triglycerides are implicated in atherosclerosis, heart disease and stroke as well as in pancreatitis.</a:t>
            </a:r>
            <a:endParaRPr lang="ar-SA" sz="2800" dirty="0"/>
          </a:p>
        </p:txBody>
      </p:sp>
    </p:spTree>
    <p:extLst>
      <p:ext uri="{BB962C8B-B14F-4D97-AF65-F5344CB8AC3E}">
        <p14:creationId xmlns:p14="http://schemas.microsoft.com/office/powerpoint/2010/main" val="2963248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228600"/>
            <a:ext cx="7543800" cy="6477000"/>
          </a:xfrm>
        </p:spPr>
        <p:txBody>
          <a:bodyPr/>
          <a:lstStyle/>
          <a:p>
            <a:pPr algn="just" rtl="0"/>
            <a:r>
              <a:rPr lang="en-US" dirty="0"/>
              <a:t>Triglyceride Quantification Assay Kit is a sensitive and easy-to-use kit, suitable for measuring triglyceride levels in samples which contain reducing agents that may interfere with oxidase-based assays. In this assay, triglycerides are hydrolyzed to free fatty acids and glycerol. </a:t>
            </a:r>
            <a:endParaRPr lang="en-US" dirty="0" smtClean="0"/>
          </a:p>
          <a:p>
            <a:pPr algn="just" rtl="0"/>
            <a:r>
              <a:rPr lang="en-US" dirty="0"/>
              <a:t>The glycerol reacts with the Triglyceride Enzyme Mix to form an intermediate product, which in turn reacts with the </a:t>
            </a:r>
            <a:r>
              <a:rPr lang="en-US" dirty="0" err="1"/>
              <a:t>PicoProbe</a:t>
            </a:r>
            <a:r>
              <a:rPr lang="en-US" dirty="0"/>
              <a:t> probe and developer to generate fluorescence that can be detected at Ex/</a:t>
            </a:r>
            <a:r>
              <a:rPr lang="en-US" dirty="0" err="1"/>
              <a:t>Em</a:t>
            </a:r>
            <a:r>
              <a:rPr lang="en-US" dirty="0"/>
              <a:t> = 535/587 nm.</a:t>
            </a:r>
            <a:endParaRPr lang="ar-SA" dirty="0"/>
          </a:p>
        </p:txBody>
      </p:sp>
    </p:spTree>
    <p:extLst>
      <p:ext uri="{BB962C8B-B14F-4D97-AF65-F5344CB8AC3E}">
        <p14:creationId xmlns:p14="http://schemas.microsoft.com/office/powerpoint/2010/main" val="237080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228600"/>
            <a:ext cx="7543800" cy="6477000"/>
          </a:xfrm>
        </p:spPr>
        <p:txBody>
          <a:bodyPr/>
          <a:lstStyle/>
          <a:p>
            <a:pPr algn="just" rtl="0"/>
            <a:r>
              <a:rPr lang="en-US" dirty="0"/>
              <a:t>The generated fluorescence is directly proportional to the amount of triglycerides present in the sample. This high-throughput (HTP) adaptable assay kit is simple, sensitive and easy to use. It detects less than 0.4 µM triglycerides present in cell or tissue lysates or saliva.</a:t>
            </a:r>
            <a:endParaRPr lang="ar-SA" dirty="0"/>
          </a:p>
        </p:txBody>
      </p:sp>
    </p:spTree>
    <p:extLst>
      <p:ext uri="{BB962C8B-B14F-4D97-AF65-F5344CB8AC3E}">
        <p14:creationId xmlns:p14="http://schemas.microsoft.com/office/powerpoint/2010/main" val="3891927657"/>
      </p:ext>
    </p:extLst>
  </p:cSld>
  <p:clrMapOvr>
    <a:masterClrMapping/>
  </p:clrMapOvr>
</p:sld>
</file>

<file path=ppt/theme/theme1.xml><?xml version="1.0" encoding="utf-8"?>
<a:theme xmlns:a="http://schemas.openxmlformats.org/drawingml/2006/main" name="Blue wave design template">
  <a:themeElements>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fontScheme name="نسق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clrMap bg1="dk2" tx1="lt1" bg2="dk1" tx2="lt2" accent1="accent1" accent2="accent2" accent3="accent3" accent4="accent4" accent5="accent5" accent6="accent6" hlink="hlink" folHlink="folHlink"/>
    </a:extraClrScheme>
    <a:extraClrScheme>
      <a:clrScheme name="نسق Office 2">
        <a:dk1>
          <a:srgbClr val="000080"/>
        </a:dk1>
        <a:lt1>
          <a:srgbClr val="FFFFFF"/>
        </a:lt1>
        <a:dk2>
          <a:srgbClr val="3366CC"/>
        </a:dk2>
        <a:lt2>
          <a:srgbClr val="7A7C93"/>
        </a:lt2>
        <a:accent1>
          <a:srgbClr val="006699"/>
        </a:accent1>
        <a:accent2>
          <a:srgbClr val="6699FF"/>
        </a:accent2>
        <a:accent3>
          <a:srgbClr val="FFFFFF"/>
        </a:accent3>
        <a:accent4>
          <a:srgbClr val="00006C"/>
        </a:accent4>
        <a:accent5>
          <a:srgbClr val="AAB8CA"/>
        </a:accent5>
        <a:accent6>
          <a:srgbClr val="5C8AE7"/>
        </a:accent6>
        <a:hlink>
          <a:srgbClr val="CCCCFF"/>
        </a:hlink>
        <a:folHlink>
          <a:srgbClr val="5E6FD4"/>
        </a:folHlink>
      </a:clrScheme>
      <a:clrMap bg1="lt1" tx1="dk1" bg2="lt2" tx2="dk2" accent1="accent1" accent2="accent2" accent3="accent3" accent4="accent4" accent5="accent5" accent6="accent6" hlink="hlink" folHlink="folHlink"/>
    </a:extraClrScheme>
    <a:extraClrScheme>
      <a:clrScheme name="نسق Office 3">
        <a:dk1>
          <a:srgbClr val="000000"/>
        </a:dk1>
        <a:lt1>
          <a:srgbClr val="FFFFFF"/>
        </a:lt1>
        <a:dk2>
          <a:srgbClr val="000000"/>
        </a:dk2>
        <a:lt2>
          <a:srgbClr val="868686"/>
        </a:lt2>
        <a:accent1>
          <a:srgbClr val="969696"/>
        </a:accent1>
        <a:accent2>
          <a:srgbClr val="CBCBCB"/>
        </a:accent2>
        <a:accent3>
          <a:srgbClr val="FFFFFF"/>
        </a:accent3>
        <a:accent4>
          <a:srgbClr val="000000"/>
        </a:accent4>
        <a:accent5>
          <a:srgbClr val="C9C9C9"/>
        </a:accent5>
        <a:accent6>
          <a:srgbClr val="B8B8B8"/>
        </a:accent6>
        <a:hlink>
          <a:srgbClr val="EAEAEA"/>
        </a:hlink>
        <a:folHlink>
          <a:srgbClr val="5F5F5F"/>
        </a:folHlink>
      </a:clrScheme>
      <a:clrMap bg1="lt1" tx1="dk1" bg2="lt2" tx2="dk2" accent1="accent1" accent2="accent2" accent3="accent3" accent4="accent4" accent5="accent5" accent6="accent6" hlink="hlink" folHlink="folHlink"/>
    </a:extraClrScheme>
    <a:extraClrScheme>
      <a:clrScheme name="نسق Office 4">
        <a:dk1>
          <a:srgbClr val="660066"/>
        </a:dk1>
        <a:lt1>
          <a:srgbClr val="EAEAEA"/>
        </a:lt1>
        <a:dk2>
          <a:srgbClr val="3366CC"/>
        </a:dk2>
        <a:lt2>
          <a:srgbClr val="7A7C93"/>
        </a:lt2>
        <a:accent1>
          <a:srgbClr val="00CCCC"/>
        </a:accent1>
        <a:accent2>
          <a:srgbClr val="CC66FF"/>
        </a:accent2>
        <a:accent3>
          <a:srgbClr val="F3F3F3"/>
        </a:accent3>
        <a:accent4>
          <a:srgbClr val="560056"/>
        </a:accent4>
        <a:accent5>
          <a:srgbClr val="AAE2E2"/>
        </a:accent5>
        <a:accent6>
          <a:srgbClr val="B95CE7"/>
        </a:accent6>
        <a:hlink>
          <a:srgbClr val="CCFFCC"/>
        </a:hlink>
        <a:folHlink>
          <a:srgbClr val="FFCC66"/>
        </a:folHlink>
      </a:clrScheme>
      <a:clrMap bg1="lt1" tx1="dk1" bg2="lt2" tx2="dk2" accent1="accent1" accent2="accent2" accent3="accent3" accent4="accent4" accent5="accent5" accent6="accent6" hlink="hlink" folHlink="folHlink"/>
    </a:extraClrScheme>
    <a:extraClrScheme>
      <a:clrScheme name="نسق Office 5">
        <a:dk1>
          <a:srgbClr val="003366"/>
        </a:dk1>
        <a:lt1>
          <a:srgbClr val="EAEAEA"/>
        </a:lt1>
        <a:dk2>
          <a:srgbClr val="009999"/>
        </a:dk2>
        <a:lt2>
          <a:srgbClr val="FFFFFF"/>
        </a:lt2>
        <a:accent1>
          <a:srgbClr val="008080"/>
        </a:accent1>
        <a:accent2>
          <a:srgbClr val="00CCCC"/>
        </a:accent2>
        <a:accent3>
          <a:srgbClr val="AACACA"/>
        </a:accent3>
        <a:accent4>
          <a:srgbClr val="C8C8C8"/>
        </a:accent4>
        <a:accent5>
          <a:srgbClr val="AAC0C0"/>
        </a:accent5>
        <a:accent6>
          <a:srgbClr val="00B9B9"/>
        </a:accent6>
        <a:hlink>
          <a:srgbClr val="A7DDE1"/>
        </a:hlink>
        <a:folHlink>
          <a:srgbClr val="319CB7"/>
        </a:folHlink>
      </a:clrScheme>
      <a:clrMap bg1="dk2" tx1="lt1" bg2="dk1" tx2="lt2" accent1="accent1" accent2="accent2" accent3="accent3" accent4="accent4" accent5="accent5" accent6="accent6" hlink="hlink" folHlink="folHlink"/>
    </a:extraClrScheme>
    <a:extraClrScheme>
      <a:clrScheme name="نسق Office 6">
        <a:dk1>
          <a:srgbClr val="00354E"/>
        </a:dk1>
        <a:lt1>
          <a:srgbClr val="EAEAEA"/>
        </a:lt1>
        <a:dk2>
          <a:srgbClr val="6D67AA"/>
        </a:dk2>
        <a:lt2>
          <a:srgbClr val="CCCCFF"/>
        </a:lt2>
        <a:accent1>
          <a:srgbClr val="6600CC"/>
        </a:accent1>
        <a:accent2>
          <a:srgbClr val="9999FF"/>
        </a:accent2>
        <a:accent3>
          <a:srgbClr val="BAB8D2"/>
        </a:accent3>
        <a:accent4>
          <a:srgbClr val="C8C8C8"/>
        </a:accent4>
        <a:accent5>
          <a:srgbClr val="B8AAE2"/>
        </a:accent5>
        <a:accent6>
          <a:srgbClr val="8A8AE7"/>
        </a:accent6>
        <a:hlink>
          <a:srgbClr val="CCCCFF"/>
        </a:hlink>
        <a:folHlink>
          <a:srgbClr val="9D70B8"/>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 wave design template</Template>
  <TotalTime>117</TotalTime>
  <Words>215</Words>
  <Application>Microsoft Office PowerPoint</Application>
  <PresentationFormat>عرض على الشاشة (3:4)‏</PresentationFormat>
  <Paragraphs>5</Paragraphs>
  <Slides>3</Slides>
  <Notes>0</Notes>
  <HiddenSlides>0</HiddenSlides>
  <MMClips>0</MMClips>
  <ScaleCrop>false</ScaleCrop>
  <HeadingPairs>
    <vt:vector size="4" baseType="variant">
      <vt:variant>
        <vt:lpstr>نسق</vt:lpstr>
      </vt:variant>
      <vt:variant>
        <vt:i4>1</vt:i4>
      </vt:variant>
      <vt:variant>
        <vt:lpstr>عناوين الشرائح</vt:lpstr>
      </vt:variant>
      <vt:variant>
        <vt:i4>3</vt:i4>
      </vt:variant>
    </vt:vector>
  </HeadingPairs>
  <TitlesOfParts>
    <vt:vector size="4" baseType="lpstr">
      <vt:lpstr>Blue wave design template</vt:lpstr>
      <vt:lpstr>Lab (10)  Triglyceride Test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 KARKH UNIVERSITY OF SCIENCE COLLEGE OF SCIENCE DEPARTMENT OF MICROBIOLOGY BIOCHEMISTRY Experimental  SUPERVISOR:  DR. HALA M. SABRE          ASSIST:  NAGHAM A. JASIM</dc:title>
  <dc:creator>Nagham A. Jasim</dc:creator>
  <cp:lastModifiedBy>Nagham A. Jasim</cp:lastModifiedBy>
  <cp:revision>20</cp:revision>
  <dcterms:created xsi:type="dcterms:W3CDTF">2019-09-24T08:16:01Z</dcterms:created>
  <dcterms:modified xsi:type="dcterms:W3CDTF">2019-09-28T20:16:49Z</dcterms:modified>
</cp:coreProperties>
</file>